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gxf0dy73xR7vT/J9/9Z0zv8h1v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43" Type="http://customschemas.google.com/relationships/presentationmetadata" Target="meta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24621660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2462166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2462166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a2462166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2462166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a2462166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24621660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a24621660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9.gif"/><Relationship Id="rId5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2222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Sampling effects.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Evaluating sampling effects.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Leave one out cross validation.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K-fold cross validation.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Confidence interval for performance.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604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SAMPLING EFFECTS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time we make a random selection to train a model, we will get a different dataset.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dataset will produce a different model.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evaluate the sensitivity of our model to the sample we took?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Remember that usually you fix the seed with “random_state” during the data splitting.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 methods have an internal seed, therefore, ever with the same split they will produce different models!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provide a confidence interval for the performance of our model?</a:t>
            </a:r>
            <a:endParaRPr b="1" i="0" sz="1800" u="none" cap="none" strike="noStrike">
              <a:solidFill>
                <a:srgbClr val="99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so, how?</a:t>
            </a:r>
            <a:endParaRPr b="1" i="0" sz="1800" u="none" cap="none" strike="noStrike">
              <a:solidFill>
                <a:srgbClr val="9900F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EVALUATING SAMPLING EFFECTS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evaluate the effect of the sample in the model, we can use two strategies: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Leave one out cross validation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K-fold cross validation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246216602_0_4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LEAVE ONE OUT CROSS VALIDATION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246216602_0_4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246216602_0_4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takes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training set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trains as many “subrogate” models as existing observations in the train set.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while training every “subrogate model” one of the observations is left out from training, an used as “test” set.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left out observation is different each time.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a246216602_0_40"/>
          <p:cNvSpPr/>
          <p:nvPr/>
        </p:nvSpPr>
        <p:spPr>
          <a:xfrm>
            <a:off x="2043050" y="3042250"/>
            <a:ext cx="30261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a246216602_0_40"/>
          <p:cNvSpPr/>
          <p:nvPr/>
        </p:nvSpPr>
        <p:spPr>
          <a:xfrm>
            <a:off x="5058435" y="3042250"/>
            <a:ext cx="1134900" cy="382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a246216602_0_40"/>
          <p:cNvSpPr txBox="1"/>
          <p:nvPr/>
        </p:nvSpPr>
        <p:spPr>
          <a:xfrm>
            <a:off x="3337625" y="3018125"/>
            <a:ext cx="1134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a246216602_0_40"/>
          <p:cNvSpPr txBox="1"/>
          <p:nvPr/>
        </p:nvSpPr>
        <p:spPr>
          <a:xfrm>
            <a:off x="5166425" y="3094325"/>
            <a:ext cx="9189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a246216602_0_40"/>
          <p:cNvSpPr/>
          <p:nvPr/>
        </p:nvSpPr>
        <p:spPr>
          <a:xfrm>
            <a:off x="2400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a246216602_0_40"/>
          <p:cNvSpPr/>
          <p:nvPr/>
        </p:nvSpPr>
        <p:spPr>
          <a:xfrm>
            <a:off x="2781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a246216602_0_40"/>
          <p:cNvSpPr/>
          <p:nvPr/>
        </p:nvSpPr>
        <p:spPr>
          <a:xfrm>
            <a:off x="3162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a246216602_0_40"/>
          <p:cNvSpPr/>
          <p:nvPr/>
        </p:nvSpPr>
        <p:spPr>
          <a:xfrm>
            <a:off x="3543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a246216602_0_40"/>
          <p:cNvSpPr/>
          <p:nvPr/>
        </p:nvSpPr>
        <p:spPr>
          <a:xfrm>
            <a:off x="3924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a246216602_0_40"/>
          <p:cNvSpPr/>
          <p:nvPr/>
        </p:nvSpPr>
        <p:spPr>
          <a:xfrm>
            <a:off x="4305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a246216602_0_40"/>
          <p:cNvSpPr/>
          <p:nvPr/>
        </p:nvSpPr>
        <p:spPr>
          <a:xfrm>
            <a:off x="4686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a246216602_0_40"/>
          <p:cNvSpPr/>
          <p:nvPr/>
        </p:nvSpPr>
        <p:spPr>
          <a:xfrm>
            <a:off x="2019750" y="36691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a246216602_0_40"/>
          <p:cNvSpPr/>
          <p:nvPr/>
        </p:nvSpPr>
        <p:spPr>
          <a:xfrm>
            <a:off x="4346325" y="43012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a246216602_0_40"/>
          <p:cNvSpPr/>
          <p:nvPr/>
        </p:nvSpPr>
        <p:spPr>
          <a:xfrm>
            <a:off x="2400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a246216602_0_40"/>
          <p:cNvSpPr/>
          <p:nvPr/>
        </p:nvSpPr>
        <p:spPr>
          <a:xfrm>
            <a:off x="2781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a246216602_0_40"/>
          <p:cNvSpPr/>
          <p:nvPr/>
        </p:nvSpPr>
        <p:spPr>
          <a:xfrm>
            <a:off x="3162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a246216602_0_40"/>
          <p:cNvSpPr/>
          <p:nvPr/>
        </p:nvSpPr>
        <p:spPr>
          <a:xfrm>
            <a:off x="3543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a246216602_0_40"/>
          <p:cNvSpPr/>
          <p:nvPr/>
        </p:nvSpPr>
        <p:spPr>
          <a:xfrm>
            <a:off x="3924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a246216602_0_40"/>
          <p:cNvSpPr/>
          <p:nvPr/>
        </p:nvSpPr>
        <p:spPr>
          <a:xfrm>
            <a:off x="4305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a246216602_0_40"/>
          <p:cNvSpPr/>
          <p:nvPr/>
        </p:nvSpPr>
        <p:spPr>
          <a:xfrm>
            <a:off x="4686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a246216602_0_40"/>
          <p:cNvSpPr/>
          <p:nvPr/>
        </p:nvSpPr>
        <p:spPr>
          <a:xfrm>
            <a:off x="2019750" y="4202500"/>
            <a:ext cx="382500" cy="38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a246216602_0_40"/>
          <p:cNvSpPr/>
          <p:nvPr/>
        </p:nvSpPr>
        <p:spPr>
          <a:xfrm>
            <a:off x="4727325" y="3767800"/>
            <a:ext cx="234300" cy="218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a246216602_0_40"/>
          <p:cNvCxnSpPr>
            <a:stCxn id="262" idx="3"/>
          </p:cNvCxnSpPr>
          <p:nvPr/>
        </p:nvCxnSpPr>
        <p:spPr>
          <a:xfrm flipH="1" rot="10800000">
            <a:off x="5069250" y="38237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" name="Google Shape;275;ga246216602_0_40"/>
          <p:cNvCxnSpPr/>
          <p:nvPr/>
        </p:nvCxnSpPr>
        <p:spPr>
          <a:xfrm flipH="1" rot="10800000">
            <a:off x="5069250" y="4357150"/>
            <a:ext cx="649500" cy="3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6" name="Google Shape;276;ga246216602_0_40"/>
          <p:cNvSpPr txBox="1"/>
          <p:nvPr/>
        </p:nvSpPr>
        <p:spPr>
          <a:xfrm>
            <a:off x="5792750" y="37003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a246216602_0_40"/>
          <p:cNvSpPr txBox="1"/>
          <p:nvPr/>
        </p:nvSpPr>
        <p:spPr>
          <a:xfrm>
            <a:off x="5792750" y="4157550"/>
            <a:ext cx="649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a246216602_0_40"/>
          <p:cNvSpPr txBox="1"/>
          <p:nvPr/>
        </p:nvSpPr>
        <p:spPr>
          <a:xfrm>
            <a:off x="771125" y="3989250"/>
            <a:ext cx="1134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N_train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46216602_0_72"/>
          <p:cNvSpPr txBox="1"/>
          <p:nvPr/>
        </p:nvSpPr>
        <p:spPr>
          <a:xfrm>
            <a:off x="622600" y="934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LEAVE ONE OUT CROSS VALIDATION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a246216602_0_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a246216602_0_72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 model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“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performance of all the SM models in the left out sample.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ariability of the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 deviation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SM models in the left out sample.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final model uses the full training set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Time consuming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estimation of the performance is poor as the testing is done with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one sample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0a6fe2872_0_6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K-FOLD CROSS VALIDATION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a0a6fe2872_0_6"/>
          <p:cNvSpPr txBox="1"/>
          <p:nvPr/>
        </p:nvSpPr>
        <p:spPr>
          <a:xfrm>
            <a:off x="707225" y="988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technique splits the training set in K subsets (Folds), which contain more than a single observation.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trains one model each time leaving of one the subsets out of the training, and then evaluates the resulting model on the left out subset.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049" y="2259648"/>
            <a:ext cx="3613400" cy="250285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a0a6fe2872_0_6"/>
          <p:cNvSpPr txBox="1"/>
          <p:nvPr/>
        </p:nvSpPr>
        <p:spPr>
          <a:xfrm>
            <a:off x="539850" y="4405050"/>
            <a:ext cx="86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Scikit-learn cross-validation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246216602_0_106"/>
          <p:cNvSpPr txBox="1"/>
          <p:nvPr/>
        </p:nvSpPr>
        <p:spPr>
          <a:xfrm>
            <a:off x="622600" y="934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K-FOLD CROSS VALIDATION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a246216602_0_10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ga246216602_0_10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final model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“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performance of all the SM models in the left out fold. 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variability of the performance is estimated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as the standard deviation of the SM models in the left out fold.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final model uses the full training set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Typically, given these considerations, one performs k-fold cross-validation using k = 5 or k = 10, as these values have been shown empirically to yield test error rate estimates that suffer neither from excessively high bias nor from very high variance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246216602_0_116"/>
          <p:cNvSpPr txBox="1"/>
          <p:nvPr/>
        </p:nvSpPr>
        <p:spPr>
          <a:xfrm>
            <a:off x="622600" y="9340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INTERVAL FOR PERFORMANCE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a246216602_0_1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ga246216602_0_11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would like to have an estimation of our model performance with a given confidence level: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K &lt; 30 (Student)				K&gt;= 30 (Gaussian)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epsilon can be any error metric.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ga246216602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4425" y="2916275"/>
            <a:ext cx="1625463" cy="6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a246216602_0_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9525" y="2873675"/>
            <a:ext cx="1715756" cy="6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